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1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2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13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14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4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25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6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7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7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8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9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6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7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9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90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0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101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2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 </a:t>
            </a:r>
            <a:r>
              <a:t>A</a:t>
            </a:r>
            <a:r>
              <a:t> NOVA VIDA EM CRISTO</a:t>
            </a:r>
          </a:p>
        </p:txBody>
      </p:sp>
      <p:pic>
        <p:nvPicPr>
          <p:cNvPr id="136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330" y="608070"/>
            <a:ext cx="1804417" cy="1578865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PCE - DESCUBRA"/>
          <p:cNvSpPr/>
          <p:nvPr/>
        </p:nvSpPr>
        <p:spPr>
          <a:xfrm>
            <a:off x="257693" y="1289883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49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DESCUBRA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Como vencer a carne?</a:t>
            </a:r>
          </a:p>
        </p:txBody>
      </p:sp>
      <p:sp>
        <p:nvSpPr>
          <p:cNvPr id="186" name="Content Placeholder 2"/>
          <p:cNvSpPr txBox="1"/>
          <p:nvPr>
            <p:ph type="body" sz="half" idx="1"/>
          </p:nvPr>
        </p:nvSpPr>
        <p:spPr>
          <a:xfrm>
            <a:off x="148561" y="2185643"/>
            <a:ext cx="5365495" cy="2698349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sz="2300"/>
            </a:pPr>
            <a:r>
              <a:t>Devemos nos alimentar com a leitura da Bíblia, bons livros cristãos, vídeos e músicas cristãs de qualidade, amizades cristãs, célula... Enfim, tudo o que edifica;</a:t>
            </a:r>
          </a:p>
          <a:p>
            <a:pPr>
              <a:lnSpc>
                <a:spcPct val="110000"/>
              </a:lnSpc>
              <a:defRPr sz="2300"/>
            </a:pPr>
            <a:r>
              <a:t>Por outro lado, não podemos fortalecer a carne, dando a ela, alimentos mundanos.</a:t>
            </a:r>
          </a:p>
        </p:txBody>
      </p:sp>
      <p:grpSp>
        <p:nvGrpSpPr>
          <p:cNvPr id="189" name="Rounded Rectangle 5"/>
          <p:cNvGrpSpPr/>
          <p:nvPr/>
        </p:nvGrpSpPr>
        <p:grpSpPr>
          <a:xfrm>
            <a:off x="454299" y="981545"/>
            <a:ext cx="8689702" cy="852742"/>
            <a:chOff x="0" y="0"/>
            <a:chExt cx="8689701" cy="852740"/>
          </a:xfrm>
        </p:grpSpPr>
        <p:sp>
          <p:nvSpPr>
            <p:cNvPr id="187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8" name="Semelhantemente de como vencemos o mundo, para vencermos a carne, precisamos alimentar nossa alma com a Palavra de Deus."/>
            <p:cNvSpPr txBox="1"/>
            <p:nvPr/>
          </p:nvSpPr>
          <p:spPr>
            <a:xfrm>
              <a:off x="87347" y="55882"/>
              <a:ext cx="8515007" cy="740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Semelhantemente de como vencemos o mundo, para vencermos a carne, precisamos alimentar nossa alma com a Palavra de Deus.</a:t>
              </a:r>
            </a:p>
          </p:txBody>
        </p:sp>
      </p:grpSp>
      <p:pic>
        <p:nvPicPr>
          <p:cNvPr id="190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37188" y="2615818"/>
            <a:ext cx="2662716" cy="19970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3. O diabo</a:t>
            </a:r>
          </a:p>
        </p:txBody>
      </p:sp>
      <p:sp>
        <p:nvSpPr>
          <p:cNvPr id="193" name="Content Placeholder 2"/>
          <p:cNvSpPr txBox="1"/>
          <p:nvPr>
            <p:ph type="body" sz="half" idx="1"/>
          </p:nvPr>
        </p:nvSpPr>
        <p:spPr>
          <a:xfrm>
            <a:off x="-21427" y="2208384"/>
            <a:ext cx="6017916" cy="2793205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400"/>
              </a:spcBef>
              <a:defRPr sz="2000"/>
            </a:pPr>
            <a:r>
              <a:t>O diabo é um espírito maligno que se opõe a Deus e a seus filhos;</a:t>
            </a:r>
          </a:p>
          <a:p>
            <a:pPr>
              <a:lnSpc>
                <a:spcPct val="110000"/>
              </a:lnSpc>
              <a:spcBef>
                <a:spcPts val="400"/>
              </a:spcBef>
              <a:defRPr sz="2000"/>
            </a:pPr>
            <a:r>
              <a:t>Também recebe o nome de satanás, que significa Adversário;</a:t>
            </a:r>
          </a:p>
          <a:p>
            <a:pPr>
              <a:lnSpc>
                <a:spcPct val="110000"/>
              </a:lnSpc>
              <a:spcBef>
                <a:spcPts val="400"/>
              </a:spcBef>
              <a:defRPr b="1" sz="2000"/>
            </a:pPr>
            <a:r>
              <a:t>Jesus disse sobre o diabo: </a:t>
            </a:r>
            <a:r>
              <a:rPr b="0"/>
              <a:t>“Ele foi homicida desde o princípio e não se apegou à verdade, pois não há verdade nele. Quando mente, fala a sua própria língua, pois é mentiroso e pai da mentira.” </a:t>
            </a:r>
            <a:r>
              <a:t>João 8:44</a:t>
            </a:r>
          </a:p>
        </p:txBody>
      </p:sp>
      <p:grpSp>
        <p:nvGrpSpPr>
          <p:cNvPr id="196" name="Rounded Rectangle 5"/>
          <p:cNvGrpSpPr/>
          <p:nvPr/>
        </p:nvGrpSpPr>
        <p:grpSpPr>
          <a:xfrm>
            <a:off x="454299" y="1031684"/>
            <a:ext cx="8689702" cy="852741"/>
            <a:chOff x="0" y="0"/>
            <a:chExt cx="8689701" cy="852740"/>
          </a:xfrm>
        </p:grpSpPr>
        <p:sp>
          <p:nvSpPr>
            <p:cNvPr id="194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5" name="O diabo é aquele que governa os poderes espirituais do espaço, o espírito que agora controla os que desobedecem a Deus."/>
            <p:cNvSpPr txBox="1"/>
            <p:nvPr/>
          </p:nvSpPr>
          <p:spPr>
            <a:xfrm>
              <a:off x="87347" y="55882"/>
              <a:ext cx="8515007" cy="7409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  <a:r>
                <a:t>O</a:t>
              </a:r>
              <a:r>
                <a:t> diabo é aquele que governa os poderes espirituais do espaço, o espírito que agora controla os que desobedecem a Deus.</a:t>
              </a:r>
            </a:p>
          </p:txBody>
        </p:sp>
      </p:grpSp>
      <p:pic>
        <p:nvPicPr>
          <p:cNvPr id="19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rcRect l="5681" t="0" r="7347" b="0"/>
          <a:stretch>
            <a:fillRect/>
          </a:stretch>
        </p:blipFill>
        <p:spPr>
          <a:xfrm>
            <a:off x="6249165" y="2323141"/>
            <a:ext cx="2006644" cy="257764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Como vencer o diabo?</a:t>
            </a:r>
          </a:p>
        </p:txBody>
      </p:sp>
      <p:sp>
        <p:nvSpPr>
          <p:cNvPr id="200" name="Content Placeholder 2"/>
          <p:cNvSpPr txBox="1"/>
          <p:nvPr>
            <p:ph type="body" sz="half" idx="1"/>
          </p:nvPr>
        </p:nvSpPr>
        <p:spPr>
          <a:xfrm>
            <a:off x="548732" y="2392227"/>
            <a:ext cx="4664478" cy="2538178"/>
          </a:xfrm>
          <a:prstGeom prst="rect">
            <a:avLst/>
          </a:prstGeom>
        </p:spPr>
        <p:txBody>
          <a:bodyPr anchor="ctr"/>
          <a:lstStyle/>
          <a:p>
            <a:pPr marL="0" indent="114300">
              <a:lnSpc>
                <a:spcPct val="110000"/>
              </a:lnSpc>
              <a:spcBef>
                <a:spcPts val="600"/>
              </a:spcBef>
              <a:buSzTx/>
              <a:buNone/>
              <a:defRPr sz="2800"/>
            </a:pPr>
            <a:r>
              <a:t>Nas três ocasiões em que foi tentado, Jesus contra-atacou dizendo: “Está escrito...”.</a:t>
            </a:r>
            <a:br/>
            <a:r>
              <a:rPr b="1"/>
              <a:t>Mateus 4:4, 7, 10</a:t>
            </a:r>
          </a:p>
        </p:txBody>
      </p:sp>
      <p:grpSp>
        <p:nvGrpSpPr>
          <p:cNvPr id="203" name="Rounded Rectangle 5"/>
          <p:cNvGrpSpPr/>
          <p:nvPr/>
        </p:nvGrpSpPr>
        <p:grpSpPr>
          <a:xfrm>
            <a:off x="454299" y="1081823"/>
            <a:ext cx="8293648" cy="852741"/>
            <a:chOff x="0" y="0"/>
            <a:chExt cx="8293647" cy="852740"/>
          </a:xfrm>
        </p:grpSpPr>
        <p:sp>
          <p:nvSpPr>
            <p:cNvPr id="201" name="Retângulo arredondado"/>
            <p:cNvSpPr/>
            <p:nvPr/>
          </p:nvSpPr>
          <p:spPr>
            <a:xfrm>
              <a:off x="0" y="0"/>
              <a:ext cx="8293648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02" name="Quando foi tentado, Jesus venceu o diabo, usando a Palavra de Deus. A Bíblia é a grande arma que temos, contra os inimigos da vida cristã."/>
            <p:cNvSpPr txBox="1"/>
            <p:nvPr/>
          </p:nvSpPr>
          <p:spPr>
            <a:xfrm>
              <a:off x="87346" y="103879"/>
              <a:ext cx="8118955" cy="644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Quando foi tentado, Jesus venceu o diabo, usando a Palavra de Deus. A Bíblia é a grande arma que temos, contra os inimigos da vida cristã.</a:t>
              </a:r>
            </a:p>
          </p:txBody>
        </p:sp>
      </p:grpSp>
      <p:pic>
        <p:nvPicPr>
          <p:cNvPr id="204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06193" y="2318388"/>
            <a:ext cx="2573648" cy="25736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itle 2"/>
          <p:cNvSpPr txBox="1"/>
          <p:nvPr>
            <p:ph type="title"/>
          </p:nvPr>
        </p:nvSpPr>
        <p:spPr>
          <a:xfrm>
            <a:off x="282233" y="255015"/>
            <a:ext cx="7838341" cy="742951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Como vencer o diabo?</a:t>
            </a:r>
          </a:p>
        </p:txBody>
      </p:sp>
      <p:sp>
        <p:nvSpPr>
          <p:cNvPr id="207" name="TextBox 3"/>
          <p:cNvSpPr txBox="1"/>
          <p:nvPr/>
        </p:nvSpPr>
        <p:spPr>
          <a:xfrm>
            <a:off x="513571" y="1587749"/>
            <a:ext cx="7561283" cy="24927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b="1" sz="5400"/>
            </a:pPr>
            <a:r>
              <a:t>Efésios 6:11-17</a:t>
            </a:r>
          </a:p>
          <a:p>
            <a:pPr algn="ctr">
              <a:defRPr b="1" sz="5400"/>
            </a:pPr>
          </a:p>
          <a:p>
            <a:pPr algn="ctr">
              <a:defRPr b="1" sz="5400"/>
            </a:pPr>
            <a:r>
              <a:t>Tiago 4:7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Round Diagonal Corner Rectangle 6"/>
          <p:cNvSpPr txBox="1"/>
          <p:nvPr/>
        </p:nvSpPr>
        <p:spPr>
          <a:xfrm>
            <a:off x="3967689" y="1190947"/>
            <a:ext cx="4224128" cy="2973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200">
                <a:solidFill>
                  <a:srgbClr val="006060"/>
                </a:solidFill>
              </a:defRPr>
            </a:lvl1pPr>
          </a:lstStyle>
          <a:p>
            <a:pPr/>
            <a:r>
              <a:t>Você já teve a oportunidade de fazer algum trabalho de cunho social? Como foi essa experiência? Como se sentiu depois disso?</a:t>
            </a:r>
          </a:p>
        </p:txBody>
      </p:sp>
      <p:pic>
        <p:nvPicPr>
          <p:cNvPr id="210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653235"/>
            <a:ext cx="3292285" cy="41153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itle 1"/>
          <p:cNvSpPr txBox="1"/>
          <p:nvPr>
            <p:ph type="title"/>
          </p:nvPr>
        </p:nvSpPr>
        <p:spPr>
          <a:xfrm>
            <a:off x="457200" y="172552"/>
            <a:ext cx="7620000" cy="857251"/>
          </a:xfrm>
          <a:prstGeom prst="rect">
            <a:avLst/>
          </a:prstGeom>
        </p:spPr>
        <p:txBody>
          <a:bodyPr/>
          <a:lstStyle/>
          <a:p>
            <a:pPr/>
            <a:r>
              <a:t>O compartilhar da fé</a:t>
            </a:r>
          </a:p>
        </p:txBody>
      </p:sp>
      <p:sp>
        <p:nvSpPr>
          <p:cNvPr id="213" name="Content Placeholder 2"/>
          <p:cNvSpPr txBox="1"/>
          <p:nvPr>
            <p:ph type="body" idx="1"/>
          </p:nvPr>
        </p:nvSpPr>
        <p:spPr>
          <a:xfrm>
            <a:off x="217217" y="2400994"/>
            <a:ext cx="8087157" cy="2551676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sz="2400"/>
            </a:pPr>
            <a:r>
              <a:t>Segundo Jesus, dar é sempre melhor;</a:t>
            </a:r>
          </a:p>
          <a:p>
            <a:pPr>
              <a:lnSpc>
                <a:spcPct val="110000"/>
              </a:lnSpc>
              <a:defRPr sz="2400"/>
            </a:pPr>
            <a:r>
              <a:t>Primeiramente, porque quem dá, pressupõe-se, estar suprido para si e para compartilhar como outros;</a:t>
            </a:r>
          </a:p>
          <a:p>
            <a:pPr>
              <a:lnSpc>
                <a:spcPct val="110000"/>
              </a:lnSpc>
              <a:defRPr sz="2400"/>
            </a:pPr>
            <a:r>
              <a:t>Segundo, por que o ato de dar, até mesmo cientificamente falando, traz mais satisfação à alma, felicidade, do que o de receber.</a:t>
            </a:r>
          </a:p>
        </p:txBody>
      </p:sp>
      <p:grpSp>
        <p:nvGrpSpPr>
          <p:cNvPr id="216" name="Rounded Rectangle 3"/>
          <p:cNvGrpSpPr/>
          <p:nvPr/>
        </p:nvGrpSpPr>
        <p:grpSpPr>
          <a:xfrm>
            <a:off x="454299" y="1129368"/>
            <a:ext cx="8689702" cy="1007625"/>
            <a:chOff x="0" y="0"/>
            <a:chExt cx="8689701" cy="1007623"/>
          </a:xfrm>
        </p:grpSpPr>
        <p:sp>
          <p:nvSpPr>
            <p:cNvPr id="214" name="Retângulo arredondado"/>
            <p:cNvSpPr/>
            <p:nvPr/>
          </p:nvSpPr>
          <p:spPr>
            <a:xfrm>
              <a:off x="0" y="0"/>
              <a:ext cx="8689702" cy="1007624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15" name="Jesus disse: “Há maior felicidade em dar do que em receber.” Atos 20:35…"/>
            <p:cNvSpPr txBox="1"/>
            <p:nvPr/>
          </p:nvSpPr>
          <p:spPr>
            <a:xfrm>
              <a:off x="94907" y="28920"/>
              <a:ext cx="8499886" cy="94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Jesus disse: “Há maior felicidade em dar do que em receber.” Atos 20:35</a:t>
              </a:r>
            </a:p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Aos ouvidos egoístas de nossa sociedade, essa frase pode soar estranha.</a:t>
              </a:r>
            </a:p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O que seria realmente melhor?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Round Diagonal Corner Rectangle 6"/>
          <p:cNvSpPr txBox="1"/>
          <p:nvPr/>
        </p:nvSpPr>
        <p:spPr>
          <a:xfrm>
            <a:off x="4046347" y="1039630"/>
            <a:ext cx="3944963" cy="3468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200">
                <a:solidFill>
                  <a:srgbClr val="006060"/>
                </a:solidFill>
              </a:defRPr>
            </a:lvl1pPr>
          </a:lstStyle>
          <a:p>
            <a:pPr/>
            <a:r>
              <a:t>Qual é o maior presente que uma pessoa poderia receber? Por outro lado, qual é o maior presente que uma pessoa poderia dar?</a:t>
            </a:r>
          </a:p>
        </p:txBody>
      </p:sp>
      <p:pic>
        <p:nvPicPr>
          <p:cNvPr id="219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50277" y="620788"/>
            <a:ext cx="3192031" cy="39900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 compartilhar da fé</a:t>
            </a:r>
          </a:p>
        </p:txBody>
      </p:sp>
      <p:sp>
        <p:nvSpPr>
          <p:cNvPr id="222" name="Content Placeholder 2"/>
          <p:cNvSpPr txBox="1"/>
          <p:nvPr>
            <p:ph type="body" sz="half" idx="1"/>
          </p:nvPr>
        </p:nvSpPr>
        <p:spPr>
          <a:xfrm>
            <a:off x="265523" y="2415259"/>
            <a:ext cx="5193431" cy="2502157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sz="2400"/>
            </a:pPr>
            <a:r>
              <a:t>O maior presente que alguém poderia receber é a salvação pela fé em Jesus;</a:t>
            </a:r>
          </a:p>
          <a:p>
            <a:pPr>
              <a:lnSpc>
                <a:spcPct val="110000"/>
              </a:lnSpc>
              <a:defRPr sz="2400"/>
            </a:pPr>
            <a:r>
              <a:t>Esse foi o grande presente que Deus Pai deu ao mundo, por meio da morte de Seu Filho.</a:t>
            </a:r>
          </a:p>
        </p:txBody>
      </p:sp>
      <p:grpSp>
        <p:nvGrpSpPr>
          <p:cNvPr id="225" name="Rounded Rectangle 5"/>
          <p:cNvGrpSpPr/>
          <p:nvPr/>
        </p:nvGrpSpPr>
        <p:grpSpPr>
          <a:xfrm>
            <a:off x="454299" y="1131962"/>
            <a:ext cx="8689702" cy="991730"/>
            <a:chOff x="0" y="0"/>
            <a:chExt cx="8689701" cy="991729"/>
          </a:xfrm>
        </p:grpSpPr>
        <p:sp>
          <p:nvSpPr>
            <p:cNvPr id="223" name="Retângulo arredondado"/>
            <p:cNvSpPr/>
            <p:nvPr/>
          </p:nvSpPr>
          <p:spPr>
            <a:xfrm>
              <a:off x="0" y="0"/>
              <a:ext cx="8689702" cy="99173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24" name="O apóstolo João nos dá a resposta: “Porque Deus tanto amou o mundo que deu o seu Filho Unigênito, para que todo o que nele crer não pereça, mas tenha a vida eterna.” João 3:16"/>
            <p:cNvSpPr txBox="1"/>
            <p:nvPr/>
          </p:nvSpPr>
          <p:spPr>
            <a:xfrm>
              <a:off x="94131" y="20974"/>
              <a:ext cx="8501438" cy="949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 apóstolo João nos dá a resposta: “Porque Deus tanto amou o mundo que deu o seu Filho Unigênito, para que todo o que nele crer não pereça, mas tenha a vida eterna.” João 3:16</a:t>
              </a:r>
            </a:p>
          </p:txBody>
        </p:sp>
      </p:grpSp>
      <p:pic>
        <p:nvPicPr>
          <p:cNvPr id="22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41494" y="2848366"/>
            <a:ext cx="2651415" cy="17644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ound Diagonal Corner Rectangle 6"/>
          <p:cNvSpPr txBox="1"/>
          <p:nvPr/>
        </p:nvSpPr>
        <p:spPr>
          <a:xfrm>
            <a:off x="4063057" y="1661192"/>
            <a:ext cx="3911544" cy="2225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Você, de fato, já recebeu esse grande presente de Deus Pai?</a:t>
            </a:r>
          </a:p>
        </p:txBody>
      </p:sp>
      <p:pic>
        <p:nvPicPr>
          <p:cNvPr id="229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746170"/>
            <a:ext cx="3292285" cy="41153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O compartilhar da fé</a:t>
            </a:r>
          </a:p>
        </p:txBody>
      </p:sp>
      <p:grpSp>
        <p:nvGrpSpPr>
          <p:cNvPr id="234" name="Rounded Rectangle 5"/>
          <p:cNvGrpSpPr/>
          <p:nvPr/>
        </p:nvGrpSpPr>
        <p:grpSpPr>
          <a:xfrm>
            <a:off x="454299" y="1048396"/>
            <a:ext cx="8689702" cy="991731"/>
            <a:chOff x="0" y="0"/>
            <a:chExt cx="8689701" cy="991729"/>
          </a:xfrm>
        </p:grpSpPr>
        <p:sp>
          <p:nvSpPr>
            <p:cNvPr id="232" name="Retângulo arredondado"/>
            <p:cNvSpPr/>
            <p:nvPr/>
          </p:nvSpPr>
          <p:spPr>
            <a:xfrm>
              <a:off x="0" y="0"/>
              <a:ext cx="8689702" cy="99173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33" name="Se já recebeu o grande presente de Deus pai ao mundo, esse é o maior presente que você pode dar a alguém. E é isso que Ele espera de você."/>
            <p:cNvSpPr txBox="1"/>
            <p:nvPr/>
          </p:nvSpPr>
          <p:spPr>
            <a:xfrm>
              <a:off x="94131" y="173374"/>
              <a:ext cx="8501438" cy="6449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Se já recebeu o grande presente de Deus pai ao mundo, esse é o maior presente que você pode dar a alguém. E é isso que Ele espera de você.</a:t>
              </a:r>
            </a:p>
          </p:txBody>
        </p:sp>
      </p:grp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rcRect l="8932" t="0" r="7469" b="0"/>
          <a:stretch>
            <a:fillRect/>
          </a:stretch>
        </p:blipFill>
        <p:spPr>
          <a:xfrm>
            <a:off x="5146371" y="2509150"/>
            <a:ext cx="2907367" cy="2314886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Round Diagonal Corner Rectangle 7"/>
          <p:cNvSpPr txBox="1"/>
          <p:nvPr/>
        </p:nvSpPr>
        <p:spPr>
          <a:xfrm>
            <a:off x="294534" y="2412989"/>
            <a:ext cx="4530661" cy="24737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2000"/>
            </a:pPr>
            <a:r>
              <a:t>"Tudo isso provém de Deus, que nos reconciliou consigo mesmo por meio de Cristo e nos deu o ministério da reconciliação, ou seja, que Deus em Cristo estava reconciliando consigo o mundo, não lançando em conta os pecados dos homens, e nos confiou a mensagem da reconciliação." </a:t>
            </a:r>
            <a:r>
              <a:rPr b="1"/>
              <a:t>2 Coríntios 5:18-19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DESCUBRA…"/>
          <p:cNvSpPr/>
          <p:nvPr/>
        </p:nvSpPr>
        <p:spPr>
          <a:xfrm>
            <a:off x="418765" y="1922564"/>
            <a:ext cx="1150005" cy="119320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/>
            </a:pPr>
            <a:r>
              <a:t>DESCUBRA</a:t>
            </a:r>
          </a:p>
          <a:p>
            <a:pPr algn="ctr">
              <a:defRPr b="1"/>
            </a:pPr>
            <a:r>
              <a:t>NIVEL 1</a:t>
            </a:r>
          </a:p>
        </p:txBody>
      </p:sp>
      <p:sp>
        <p:nvSpPr>
          <p:cNvPr id="142" name="LIDERANÇA…"/>
          <p:cNvSpPr/>
          <p:nvPr/>
        </p:nvSpPr>
        <p:spPr>
          <a:xfrm>
            <a:off x="418765" y="3230739"/>
            <a:ext cx="1150005" cy="1112242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 sz="1700"/>
            </a:pPr>
            <a:r>
              <a:t>LIDERANÇA</a:t>
            </a:r>
          </a:p>
          <a:p>
            <a:pPr algn="ctr">
              <a:defRPr b="1" sz="1700"/>
            </a:pPr>
            <a:r>
              <a:t>NIVEL 2</a:t>
            </a:r>
          </a:p>
        </p:txBody>
      </p:sp>
      <p:sp>
        <p:nvSpPr>
          <p:cNvPr id="143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44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45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 compartilhar da fé</a:t>
            </a:r>
          </a:p>
        </p:txBody>
      </p:sp>
      <p:grpSp>
        <p:nvGrpSpPr>
          <p:cNvPr id="241" name="Rounded Rectangle 5"/>
          <p:cNvGrpSpPr/>
          <p:nvPr/>
        </p:nvGrpSpPr>
        <p:grpSpPr>
          <a:xfrm>
            <a:off x="454299" y="998256"/>
            <a:ext cx="8689702" cy="1124326"/>
            <a:chOff x="0" y="0"/>
            <a:chExt cx="8689701" cy="1124324"/>
          </a:xfrm>
        </p:grpSpPr>
        <p:sp>
          <p:nvSpPr>
            <p:cNvPr id="239" name="Retângulo arredondado"/>
            <p:cNvSpPr/>
            <p:nvPr/>
          </p:nvSpPr>
          <p:spPr>
            <a:xfrm>
              <a:off x="0" y="0"/>
              <a:ext cx="8689702" cy="1124325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0" name="Se a conversão a Cristo é uma grande alegria que um ser humano pode experimentar, levar uma pessoa a se converter a Cristo é uma alegria igual. É como a alegria de gerar um filho. Jesus lhe deixou uma ordem:"/>
            <p:cNvSpPr txBox="1"/>
            <p:nvPr/>
          </p:nvSpPr>
          <p:spPr>
            <a:xfrm>
              <a:off x="100604" y="87271"/>
              <a:ext cx="8488493" cy="94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Se a conversão a Cristo é uma grande alegria que um ser humano pode experimentar, levar uma pessoa a se converter a Cristo é uma alegria igual. É como a alegria de gerar um filho. Jesus lhe deixou uma ordem:</a:t>
              </a:r>
            </a:p>
          </p:txBody>
        </p:sp>
      </p:grpSp>
      <p:grpSp>
        <p:nvGrpSpPr>
          <p:cNvPr id="244" name="Freeform 8"/>
          <p:cNvGrpSpPr/>
          <p:nvPr/>
        </p:nvGrpSpPr>
        <p:grpSpPr>
          <a:xfrm>
            <a:off x="282911" y="2418229"/>
            <a:ext cx="3729477" cy="518401"/>
            <a:chOff x="0" y="0"/>
            <a:chExt cx="3729475" cy="518399"/>
          </a:xfrm>
        </p:grpSpPr>
        <p:sp>
          <p:nvSpPr>
            <p:cNvPr id="242" name="Retangular"/>
            <p:cNvSpPr/>
            <p:nvPr/>
          </p:nvSpPr>
          <p:spPr>
            <a:xfrm>
              <a:off x="-1" y="0"/>
              <a:ext cx="3729477" cy="518400"/>
            </a:xfrm>
            <a:prstGeom prst="rect">
              <a:avLst/>
            </a:prstGeom>
            <a:solidFill>
              <a:srgbClr val="10475C"/>
            </a:solidFill>
            <a:ln w="254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ts val="700"/>
                </a:spcBef>
                <a:defRPr b="1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3" name="Mateus 28:19-20"/>
            <p:cNvSpPr txBox="1"/>
            <p:nvPr/>
          </p:nvSpPr>
          <p:spPr>
            <a:xfrm>
              <a:off x="67563" y="65224"/>
              <a:ext cx="3594349" cy="3879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3152" tIns="73152" rIns="73152" bIns="73152" numCol="1" anchor="ctr">
              <a:spAutoFit/>
            </a:bodyPr>
            <a:lstStyle>
              <a:lvl1pPr algn="ctr" defTabSz="800100">
                <a:lnSpc>
                  <a:spcPct val="90000"/>
                </a:lnSpc>
                <a:spcBef>
                  <a:spcPts val="700"/>
                </a:spcBef>
                <a:defRPr b="1">
                  <a:solidFill>
                    <a:srgbClr val="FFFFFF"/>
                  </a:solidFill>
                </a:defRPr>
              </a:lvl1pPr>
            </a:lstStyle>
            <a:p>
              <a:pPr/>
              <a:r>
                <a:t>Mateus 28:19-20</a:t>
              </a:r>
            </a:p>
          </p:txBody>
        </p:sp>
      </p:grpSp>
      <p:grpSp>
        <p:nvGrpSpPr>
          <p:cNvPr id="247" name="Freeform 9"/>
          <p:cNvGrpSpPr/>
          <p:nvPr/>
        </p:nvGrpSpPr>
        <p:grpSpPr>
          <a:xfrm>
            <a:off x="282911" y="2936631"/>
            <a:ext cx="3729477" cy="2047633"/>
            <a:chOff x="0" y="0"/>
            <a:chExt cx="3729475" cy="2047632"/>
          </a:xfrm>
        </p:grpSpPr>
        <p:sp>
          <p:nvSpPr>
            <p:cNvPr id="245" name="Retangular"/>
            <p:cNvSpPr/>
            <p:nvPr/>
          </p:nvSpPr>
          <p:spPr>
            <a:xfrm>
              <a:off x="0" y="0"/>
              <a:ext cx="3729476" cy="1976399"/>
            </a:xfrm>
            <a:prstGeom prst="rect">
              <a:avLst/>
            </a:prstGeom>
            <a:solidFill>
              <a:srgbClr val="A5DADF"/>
            </a:solidFill>
            <a:ln w="12700" cap="flat">
              <a:solidFill>
                <a:srgbClr val="00606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ts val="300"/>
                </a:spcBef>
              </a:pPr>
            </a:p>
          </p:txBody>
        </p:sp>
        <p:sp>
          <p:nvSpPr>
            <p:cNvPr id="246" name="&quot;Portanto, vão e façam discípulos de todas as nações, batizando-os em nome do Pai e do Filho e do Espírito Santo, ensinando-os a obedecer a tudo o que eu lhes ordenei. E eu estarei sempre com vocês, até o fim dos tempos&quot;."/>
            <p:cNvSpPr txBox="1"/>
            <p:nvPr/>
          </p:nvSpPr>
          <p:spPr>
            <a:xfrm>
              <a:off x="6350" y="6350"/>
              <a:ext cx="3684772" cy="20412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6011" tIns="96011" rIns="96011" bIns="96011" numCol="1" anchor="t">
              <a:spAutoFit/>
            </a:bodyPr>
            <a:lstStyle/>
            <a:p>
              <a:pPr lvl="1" indent="0" algn="ctr" defTabSz="800100">
                <a:lnSpc>
                  <a:spcPct val="90000"/>
                </a:lnSpc>
                <a:spcBef>
                  <a:spcPts val="300"/>
                </a:spcBef>
              </a:pPr>
              <a:r>
                <a:t>"Portanto, vão e façam discípulos de todas as nações, batizando-os em nome do Pai e do Filho e do Espírito Santo, ensinando-os a obedecer a tudo o que eu lhes ordenei. E eu estarei sempre com vocês, até o fim dos tempos".</a:t>
              </a:r>
            </a:p>
          </p:txBody>
        </p:sp>
      </p:grpSp>
      <p:grpSp>
        <p:nvGrpSpPr>
          <p:cNvPr id="250" name="Freeform 10"/>
          <p:cNvGrpSpPr/>
          <p:nvPr/>
        </p:nvGrpSpPr>
        <p:grpSpPr>
          <a:xfrm>
            <a:off x="4534515" y="2418229"/>
            <a:ext cx="3729476" cy="518401"/>
            <a:chOff x="0" y="0"/>
            <a:chExt cx="3729475" cy="518399"/>
          </a:xfrm>
        </p:grpSpPr>
        <p:sp>
          <p:nvSpPr>
            <p:cNvPr id="248" name="Retangular"/>
            <p:cNvSpPr/>
            <p:nvPr/>
          </p:nvSpPr>
          <p:spPr>
            <a:xfrm>
              <a:off x="-1" y="0"/>
              <a:ext cx="3729477" cy="518400"/>
            </a:xfrm>
            <a:prstGeom prst="rect">
              <a:avLst/>
            </a:prstGeom>
            <a:solidFill>
              <a:srgbClr val="008080"/>
            </a:solidFill>
            <a:ln w="25400" cap="flat">
              <a:solidFill>
                <a:srgbClr val="227B6C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ts val="700"/>
                </a:spcBef>
                <a:defRPr b="1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49" name="Marcos 16:15"/>
            <p:cNvSpPr txBox="1"/>
            <p:nvPr/>
          </p:nvSpPr>
          <p:spPr>
            <a:xfrm>
              <a:off x="67563" y="65224"/>
              <a:ext cx="3594349" cy="3879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3152" tIns="73152" rIns="73152" bIns="73152" numCol="1" anchor="ctr">
              <a:spAutoFit/>
            </a:bodyPr>
            <a:lstStyle>
              <a:lvl1pPr algn="ctr" defTabSz="800100">
                <a:lnSpc>
                  <a:spcPct val="90000"/>
                </a:lnSpc>
                <a:spcBef>
                  <a:spcPts val="700"/>
                </a:spcBef>
                <a:defRPr b="1">
                  <a:solidFill>
                    <a:srgbClr val="FFFFFF"/>
                  </a:solidFill>
                </a:defRPr>
              </a:lvl1pPr>
            </a:lstStyle>
            <a:p>
              <a:pPr/>
              <a:r>
                <a:t>Marcos 16:15</a:t>
              </a:r>
            </a:p>
          </p:txBody>
        </p:sp>
      </p:grpSp>
      <p:grpSp>
        <p:nvGrpSpPr>
          <p:cNvPr id="253" name="Freeform 11"/>
          <p:cNvGrpSpPr/>
          <p:nvPr/>
        </p:nvGrpSpPr>
        <p:grpSpPr>
          <a:xfrm>
            <a:off x="4534515" y="2936630"/>
            <a:ext cx="3729476" cy="1976400"/>
            <a:chOff x="0" y="0"/>
            <a:chExt cx="3729475" cy="1976398"/>
          </a:xfrm>
        </p:grpSpPr>
        <p:sp>
          <p:nvSpPr>
            <p:cNvPr id="251" name="Retangular"/>
            <p:cNvSpPr/>
            <p:nvPr/>
          </p:nvSpPr>
          <p:spPr>
            <a:xfrm>
              <a:off x="-1" y="-1"/>
              <a:ext cx="3729477" cy="1976400"/>
            </a:xfrm>
            <a:prstGeom prst="rect">
              <a:avLst/>
            </a:prstGeom>
            <a:solidFill>
              <a:srgbClr val="B4D5CD"/>
            </a:solidFill>
            <a:ln w="12700" cap="flat">
              <a:solidFill>
                <a:srgbClr val="2AA893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ts val="300"/>
                </a:spcBef>
              </a:pPr>
            </a:p>
          </p:txBody>
        </p:sp>
        <p:sp>
          <p:nvSpPr>
            <p:cNvPr id="252" name="“Vão pelo mundo todo e preguem o evangelho a todas as pessoas.”"/>
            <p:cNvSpPr txBox="1"/>
            <p:nvPr/>
          </p:nvSpPr>
          <p:spPr>
            <a:xfrm>
              <a:off x="6349" y="6350"/>
              <a:ext cx="3684773" cy="10006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6011" tIns="96011" rIns="96011" bIns="96011" numCol="1" anchor="t">
              <a:spAutoFit/>
            </a:bodyPr>
            <a:lstStyle/>
            <a:p>
              <a:pPr lvl="1" indent="0" algn="ctr" defTabSz="800100">
                <a:lnSpc>
                  <a:spcPct val="90000"/>
                </a:lnSpc>
                <a:spcBef>
                  <a:spcPts val="300"/>
                </a:spcBef>
                <a:defRPr sz="2000"/>
              </a:pPr>
              <a:r>
                <a:t>“Vão pelo mundo todo e preguem o evangelho a todas as pessoas.”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ound Diagonal Corner Rectangle 6"/>
          <p:cNvSpPr txBox="1"/>
          <p:nvPr/>
        </p:nvSpPr>
        <p:spPr>
          <a:xfrm>
            <a:off x="3779004" y="2130381"/>
            <a:ext cx="4472172" cy="22257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3600">
                <a:solidFill>
                  <a:srgbClr val="006060"/>
                </a:solidFill>
              </a:defRPr>
            </a:lvl1pPr>
          </a:lstStyle>
          <a:p>
            <a:pPr/>
            <a:r>
              <a:t>“Eu? Mas eu acabei de me converter a Cristo! O que eu poderia dar às pessoas?”</a:t>
            </a:r>
          </a:p>
        </p:txBody>
      </p:sp>
      <p:pic>
        <p:nvPicPr>
          <p:cNvPr id="25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3314" y="869089"/>
            <a:ext cx="3193950" cy="399243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9" name="Rounded Rectangle 3"/>
          <p:cNvGrpSpPr/>
          <p:nvPr/>
        </p:nvGrpSpPr>
        <p:grpSpPr>
          <a:xfrm>
            <a:off x="3733284" y="1042899"/>
            <a:ext cx="4563612" cy="722801"/>
            <a:chOff x="0" y="0"/>
            <a:chExt cx="4563610" cy="722800"/>
          </a:xfrm>
        </p:grpSpPr>
        <p:sp>
          <p:nvSpPr>
            <p:cNvPr id="257" name="Retangular"/>
            <p:cNvSpPr/>
            <p:nvPr/>
          </p:nvSpPr>
          <p:spPr>
            <a:xfrm>
              <a:off x="0" y="0"/>
              <a:ext cx="4563611" cy="722801"/>
            </a:xfrm>
            <a:prstGeom prst="roundRect">
              <a:avLst>
                <a:gd name="adj" fmla="val 0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58" name="Talvez você esteja se perguntando:"/>
            <p:cNvSpPr txBox="1"/>
            <p:nvPr/>
          </p:nvSpPr>
          <p:spPr>
            <a:xfrm>
              <a:off x="45720" y="168712"/>
              <a:ext cx="4472171" cy="3853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Talvez você esteja se perguntando: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 compartilhar da fé</a:t>
            </a:r>
          </a:p>
        </p:txBody>
      </p:sp>
      <p:sp>
        <p:nvSpPr>
          <p:cNvPr id="262" name="Content Placeholder 2"/>
          <p:cNvSpPr txBox="1"/>
          <p:nvPr>
            <p:ph type="body" sz="half" idx="1"/>
          </p:nvPr>
        </p:nvSpPr>
        <p:spPr>
          <a:xfrm>
            <a:off x="303915" y="2457520"/>
            <a:ext cx="4450038" cy="2502157"/>
          </a:xfrm>
          <a:prstGeom prst="rect">
            <a:avLst/>
          </a:prstGeom>
        </p:spPr>
        <p:txBody>
          <a:bodyPr anchor="ctr"/>
          <a:lstStyle>
            <a:lvl1pPr marL="0" indent="114300">
              <a:lnSpc>
                <a:spcPct val="110000"/>
              </a:lnSpc>
              <a:buSzTx/>
              <a:buNone/>
              <a:defRPr sz="2400"/>
            </a:lvl1pPr>
          </a:lstStyle>
          <a:p>
            <a:pPr/>
            <a:r>
              <a:t>Está na hora de você começar a usar o seu testemunho pessoal, para levar o Evangelho de Jesus, de maneira prática, às pessoas que você conhece.</a:t>
            </a:r>
          </a:p>
        </p:txBody>
      </p:sp>
      <p:grpSp>
        <p:nvGrpSpPr>
          <p:cNvPr id="265" name="Rounded Rectangle 5"/>
          <p:cNvGrpSpPr/>
          <p:nvPr/>
        </p:nvGrpSpPr>
        <p:grpSpPr>
          <a:xfrm>
            <a:off x="454299" y="1165387"/>
            <a:ext cx="8293648" cy="991731"/>
            <a:chOff x="0" y="0"/>
            <a:chExt cx="8293647" cy="991729"/>
          </a:xfrm>
        </p:grpSpPr>
        <p:sp>
          <p:nvSpPr>
            <p:cNvPr id="263" name="Retângulo arredondado"/>
            <p:cNvSpPr/>
            <p:nvPr/>
          </p:nvSpPr>
          <p:spPr>
            <a:xfrm>
              <a:off x="0" y="0"/>
              <a:ext cx="8293648" cy="99173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4" name="Você, que acabou de se converter a Cristo, tem algo muito especial para dar às pessoas: o seu testemunho de conversão."/>
            <p:cNvSpPr txBox="1"/>
            <p:nvPr/>
          </p:nvSpPr>
          <p:spPr>
            <a:xfrm>
              <a:off x="94132" y="125377"/>
              <a:ext cx="8105383" cy="7409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200">
                  <a:solidFill>
                    <a:srgbClr val="FFFFFF"/>
                  </a:solidFill>
                </a:defRPr>
              </a:lvl1pPr>
            </a:lstStyle>
            <a:p>
              <a:pPr/>
              <a:r>
                <a:t>Você, que acabou de se converter a Cristo, tem algo muito especial para dar às pessoas: o seu testemunho de conversão.</a:t>
              </a:r>
            </a:p>
          </p:txBody>
        </p:sp>
      </p:grpSp>
      <p:pic>
        <p:nvPicPr>
          <p:cNvPr id="266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23664" y="2548964"/>
            <a:ext cx="3457373" cy="23026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Title 2"/>
          <p:cNvSpPr txBox="1"/>
          <p:nvPr>
            <p:ph type="title"/>
          </p:nvPr>
        </p:nvSpPr>
        <p:spPr>
          <a:xfrm>
            <a:off x="181978" y="104598"/>
            <a:ext cx="8651455" cy="742951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pPr/>
            <a:r>
              <a:t>O testemunho de uma mulher de Samaria</a:t>
            </a:r>
          </a:p>
        </p:txBody>
      </p:sp>
      <p:sp>
        <p:nvSpPr>
          <p:cNvPr id="269" name="Round Diagonal Corner Rectangle 4"/>
          <p:cNvSpPr txBox="1"/>
          <p:nvPr/>
        </p:nvSpPr>
        <p:spPr>
          <a:xfrm>
            <a:off x="327953" y="997881"/>
            <a:ext cx="8013615" cy="40754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2400"/>
            </a:pPr>
            <a:r>
              <a:t>“Então, deixando o seu cântaro, a mulher voltou à cidade e disse ao povo: 'Venham ver um homem que me disse tudo o que tenho feito. Será que ele não é o Cristo?' Então saíram da cidade e foram para onde ele estava. Muitos samaritanos daquela cidade creram nele por causa do seguinte testemunho dado pela mulher: ‘Ele me disse tudo o que tenho feito’. E por causa da sua palavra, muitos outros creram. E disseram à mulher: "Agora cremos não somente por causa do que você disse, pois nós mesmos o ouvimos e sabemos que este é realmente o Salvador do mundo”.</a:t>
            </a:r>
            <a:endParaRPr>
              <a:solidFill>
                <a:srgbClr val="FFFFFF"/>
              </a:solidFill>
            </a:endParaRPr>
          </a:p>
          <a:p>
            <a:pPr algn="ctr">
              <a:defRPr b="1" sz="2400"/>
            </a:pPr>
            <a:r>
              <a:t>João 4:28-30, 39, 41-42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 compartilhar da fé</a:t>
            </a:r>
          </a:p>
        </p:txBody>
      </p:sp>
      <p:grpSp>
        <p:nvGrpSpPr>
          <p:cNvPr id="274" name="Rounded Rectangle 5"/>
          <p:cNvGrpSpPr/>
          <p:nvPr/>
        </p:nvGrpSpPr>
        <p:grpSpPr>
          <a:xfrm>
            <a:off x="454299" y="1248953"/>
            <a:ext cx="8689702" cy="991730"/>
            <a:chOff x="0" y="0"/>
            <a:chExt cx="8689701" cy="991729"/>
          </a:xfrm>
        </p:grpSpPr>
        <p:sp>
          <p:nvSpPr>
            <p:cNvPr id="272" name="Retângulo arredondado"/>
            <p:cNvSpPr/>
            <p:nvPr/>
          </p:nvSpPr>
          <p:spPr>
            <a:xfrm>
              <a:off x="0" y="0"/>
              <a:ext cx="8689702" cy="991730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3" name="Além de seu testemunho de conversão, você pode contar com alguns métodos para compartilhar a sua fé. Um deles chama-se “4 pontos”.…"/>
            <p:cNvSpPr txBox="1"/>
            <p:nvPr/>
          </p:nvSpPr>
          <p:spPr>
            <a:xfrm>
              <a:off x="94131" y="20974"/>
              <a:ext cx="8501438" cy="9497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Além de seu testemunho de conversão, você pode contar com alguns métodos para compartilhar a sua fé. Um deles chama-se “4 pontos”.</a:t>
              </a:r>
            </a:p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É um kit formado por uma pulseira e três livretos.</a:t>
              </a:r>
            </a:p>
          </p:txBody>
        </p:sp>
      </p:grpSp>
      <p:pic>
        <p:nvPicPr>
          <p:cNvPr id="27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6032" y="2732144"/>
            <a:ext cx="5199401" cy="19880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As 4 verdades</a:t>
            </a:r>
          </a:p>
        </p:txBody>
      </p:sp>
      <p:pic>
        <p:nvPicPr>
          <p:cNvPr id="278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536" y="1445760"/>
            <a:ext cx="6477001" cy="32639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As 4 verdades</a:t>
            </a:r>
          </a:p>
        </p:txBody>
      </p:sp>
      <p:pic>
        <p:nvPicPr>
          <p:cNvPr id="28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9701" y="1483860"/>
            <a:ext cx="6477001" cy="31877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210" r="0" b="0"/>
          <a:stretch>
            <a:fillRect/>
          </a:stretch>
        </p:blipFill>
        <p:spPr>
          <a:xfrm>
            <a:off x="0" y="-6762"/>
            <a:ext cx="9144000" cy="5149024"/>
          </a:xfrm>
          <a:prstGeom prst="rect">
            <a:avLst/>
          </a:prstGeom>
          <a:ln w="12700">
            <a:miter lim="400000"/>
          </a:ln>
        </p:spPr>
      </p:pic>
      <p:sp>
        <p:nvSpPr>
          <p:cNvPr id="284" name="TextBox 6"/>
          <p:cNvSpPr txBox="1"/>
          <p:nvPr/>
        </p:nvSpPr>
        <p:spPr>
          <a:xfrm>
            <a:off x="4088127" y="166234"/>
            <a:ext cx="4905510" cy="1343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r">
              <a:defRPr b="1" sz="44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ORIENTAÇÕES</a:t>
            </a:r>
          </a:p>
          <a:p>
            <a:pPr algn="r">
              <a:defRPr b="1" sz="44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PARA O BATISMO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Critérios</a:t>
            </a:r>
          </a:p>
        </p:txBody>
      </p:sp>
      <p:sp>
        <p:nvSpPr>
          <p:cNvPr id="287" name="Content Placeholder 2"/>
          <p:cNvSpPr txBox="1"/>
          <p:nvPr>
            <p:ph type="body" idx="1"/>
          </p:nvPr>
        </p:nvSpPr>
        <p:spPr>
          <a:xfrm>
            <a:off x="341172" y="1320509"/>
            <a:ext cx="7963201" cy="360486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Aprovação no curso: </a:t>
            </a:r>
            <a:r>
              <a:rPr b="0"/>
              <a:t>apenas uma falta é tolerada;</a:t>
            </a:r>
            <a:endParaRPr b="0"/>
          </a:p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Preenchimento completo da ficha</a:t>
            </a:r>
            <a:r>
              <a:rPr b="0"/>
              <a:t>:</a:t>
            </a:r>
          </a:p>
          <a:p>
            <a:pPr lvl="1" marL="640080" indent="-228600">
              <a:lnSpc>
                <a:spcPct val="110000"/>
              </a:lnSpc>
              <a:spcBef>
                <a:spcPts val="600"/>
              </a:spcBef>
              <a:buClr>
                <a:schemeClr val="accent2"/>
              </a:buClr>
              <a:defRPr sz="2800"/>
            </a:pPr>
            <a:r>
              <a:t>Dados completos, foto 3X4, parecer do líder;</a:t>
            </a:r>
            <a:endParaRPr sz="2000"/>
          </a:p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Entregar a ficha na Secretaria da Catedral</a:t>
            </a:r>
            <a:r>
              <a:rPr b="0"/>
              <a:t>, até as 18h do Domingo anterior ao Batismo.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Orientações importantes</a:t>
            </a:r>
          </a:p>
        </p:txBody>
      </p:sp>
      <p:sp>
        <p:nvSpPr>
          <p:cNvPr id="290" name="Content Placeholder 2"/>
          <p:cNvSpPr txBox="1"/>
          <p:nvPr>
            <p:ph type="body" idx="1"/>
          </p:nvPr>
        </p:nvSpPr>
        <p:spPr>
          <a:xfrm>
            <a:off x="341171" y="1320509"/>
            <a:ext cx="7913076" cy="360486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Convide seus amigos e familiares </a:t>
            </a:r>
            <a:r>
              <a:rPr b="0"/>
              <a:t>a participarem com você desse momento, pois seu batismo é um testemunho vivo;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0" t="19263" r="435" b="2803"/>
          <a:stretch>
            <a:fillRect/>
          </a:stretch>
        </p:blipFill>
        <p:spPr>
          <a:xfrm>
            <a:off x="4314" y="1"/>
            <a:ext cx="9139686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extBox 6"/>
          <p:cNvSpPr txBox="1"/>
          <p:nvPr/>
        </p:nvSpPr>
        <p:spPr>
          <a:xfrm>
            <a:off x="204617" y="342517"/>
            <a:ext cx="3989300" cy="1789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A VIDA CRISTÃ:</a:t>
            </a:r>
          </a:p>
          <a:p>
            <a:pPr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CARÁTER E</a:t>
            </a:r>
          </a:p>
          <a:p>
            <a:pPr>
              <a:defRPr b="1" sz="40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MISSÃO</a:t>
            </a:r>
          </a:p>
        </p:txBody>
      </p:sp>
      <p:sp>
        <p:nvSpPr>
          <p:cNvPr id="149" name="TextBox 4"/>
          <p:cNvSpPr txBox="1"/>
          <p:nvPr/>
        </p:nvSpPr>
        <p:spPr>
          <a:xfrm>
            <a:off x="7592141" y="4551176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7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Orientações importantes</a:t>
            </a:r>
          </a:p>
        </p:txBody>
      </p:sp>
      <p:sp>
        <p:nvSpPr>
          <p:cNvPr id="293" name="Content Placeholder 2"/>
          <p:cNvSpPr txBox="1"/>
          <p:nvPr>
            <p:ph type="body" idx="1"/>
          </p:nvPr>
        </p:nvSpPr>
        <p:spPr>
          <a:xfrm>
            <a:off x="282233" y="1320509"/>
            <a:ext cx="7972012" cy="3604863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Ao chegar ao Batismo</a:t>
            </a:r>
            <a:r>
              <a:rPr b="0"/>
              <a:t>, procure a secretaria do evento e registre sua presença;</a:t>
            </a:r>
            <a:endParaRPr b="0"/>
          </a:p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t>Para batizar</a:t>
            </a:r>
            <a:r>
              <a:rPr b="0"/>
              <a:t>, use roupas preferencialmente em cores escuras;</a:t>
            </a:r>
            <a:endParaRPr b="0"/>
          </a:p>
          <a:p>
            <a:pPr>
              <a:lnSpc>
                <a:spcPct val="110000"/>
              </a:lnSpc>
              <a:spcBef>
                <a:spcPts val="700"/>
              </a:spcBef>
              <a:defRPr b="1" sz="3200"/>
            </a:pPr>
            <a:r>
              <a:rPr b="0"/>
              <a:t>Leve um par de roupas e toalha.</a:t>
            </a:r>
            <a:endParaRPr b="0"/>
          </a:p>
          <a:p>
            <a:pPr lvl="1" marL="640080" indent="-228600">
              <a:lnSpc>
                <a:spcPct val="110000"/>
              </a:lnSpc>
              <a:spcBef>
                <a:spcPts val="400"/>
              </a:spcBef>
              <a:buClr>
                <a:schemeClr val="accent2"/>
              </a:buClr>
              <a:defRPr sz="2000"/>
            </a:pPr>
            <a:r>
              <a:t>Não ser</a:t>
            </a:r>
            <a:r>
              <a:t>ão permitidos o uso de sungas, calções, maiôs, vestidos ou roupas transparentes, para a cerimônia de batismo.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ontent Placeholder 2"/>
          <p:cNvSpPr txBox="1"/>
          <p:nvPr>
            <p:ph type="body" idx="1"/>
          </p:nvPr>
        </p:nvSpPr>
        <p:spPr>
          <a:xfrm>
            <a:off x="212503" y="1136500"/>
            <a:ext cx="5351594" cy="3783222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sz="2300"/>
            </a:pPr>
            <a:r>
              <a:t>Ayrton Senna foi um dos maiores pilotos da História do automobilismo mundial;</a:t>
            </a:r>
          </a:p>
          <a:p>
            <a:pPr>
              <a:lnSpc>
                <a:spcPct val="110000"/>
              </a:lnSpc>
              <a:defRPr sz="2300"/>
            </a:pPr>
            <a:r>
              <a:t>Em diversas corridas ele se encontrou perto da última posição e ainda assim, muitas vezes ele se recuperava e ganhava a corrida;</a:t>
            </a:r>
          </a:p>
          <a:p>
            <a:pPr>
              <a:lnSpc>
                <a:spcPct val="110000"/>
              </a:lnSpc>
              <a:defRPr sz="2300"/>
            </a:pPr>
            <a:r>
              <a:t>Ele nos ensina que o importante é como a corrida terminava, e não como começava.</a:t>
            </a:r>
          </a:p>
        </p:txBody>
      </p:sp>
      <p:pic>
        <p:nvPicPr>
          <p:cNvPr id="152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757567" y="1504192"/>
            <a:ext cx="2510964" cy="3484404"/>
          </a:xfrm>
          <a:prstGeom prst="rect">
            <a:avLst/>
          </a:prstGeom>
          <a:ln w="12700">
            <a:miter lim="400000"/>
          </a:ln>
        </p:spPr>
      </p:pic>
      <p:sp>
        <p:nvSpPr>
          <p:cNvPr id="153" name="Title 1"/>
          <p:cNvSpPr txBox="1"/>
          <p:nvPr>
            <p:ph type="title"/>
          </p:nvPr>
        </p:nvSpPr>
        <p:spPr>
          <a:xfrm>
            <a:off x="173147" y="155840"/>
            <a:ext cx="8686801" cy="8572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pPr/>
            <a:r>
              <a:t>A transformação contínua do caráter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ound Diagonal Corner Rectangle 6"/>
          <p:cNvSpPr txBox="1"/>
          <p:nvPr/>
        </p:nvSpPr>
        <p:spPr>
          <a:xfrm>
            <a:off x="4032224" y="1356827"/>
            <a:ext cx="4236076" cy="2784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3600">
                <a:solidFill>
                  <a:srgbClr val="006060"/>
                </a:solidFill>
              </a:defRPr>
            </a:pPr>
            <a:r>
              <a:t>Houve alguma situação em que sua vida começou mal, mas terminou bem?</a:t>
            </a:r>
            <a:endParaRPr>
              <a:solidFill>
                <a:srgbClr val="FFFFFF"/>
              </a:solidFill>
            </a:endParaRPr>
          </a:p>
          <a:p>
            <a:pPr algn="ctr">
              <a:defRPr sz="3600">
                <a:solidFill>
                  <a:srgbClr val="006060"/>
                </a:solidFill>
              </a:defRPr>
            </a:pPr>
            <a:r>
              <a:t>E o inverso?</a:t>
            </a:r>
          </a:p>
        </p:txBody>
      </p:sp>
      <p:pic>
        <p:nvPicPr>
          <p:cNvPr id="15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0151" y="568251"/>
            <a:ext cx="3394508" cy="424313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itle 1"/>
          <p:cNvSpPr txBox="1"/>
          <p:nvPr>
            <p:ph type="title"/>
          </p:nvPr>
        </p:nvSpPr>
        <p:spPr>
          <a:xfrm>
            <a:off x="173147" y="155840"/>
            <a:ext cx="8686801" cy="857251"/>
          </a:xfrm>
          <a:prstGeom prst="rect">
            <a:avLst/>
          </a:prstGeom>
        </p:spPr>
        <p:txBody>
          <a:bodyPr/>
          <a:lstStyle>
            <a:lvl1pPr>
              <a:defRPr sz="4200"/>
            </a:lvl1pPr>
          </a:lstStyle>
          <a:p>
            <a:pPr/>
            <a:r>
              <a:t>A transformação contínua do caráter</a:t>
            </a:r>
          </a:p>
        </p:txBody>
      </p:sp>
      <p:sp>
        <p:nvSpPr>
          <p:cNvPr id="159" name="Content Placeholder 2"/>
          <p:cNvSpPr txBox="1"/>
          <p:nvPr>
            <p:ph type="body" idx="1"/>
          </p:nvPr>
        </p:nvSpPr>
        <p:spPr>
          <a:xfrm>
            <a:off x="362884" y="2467847"/>
            <a:ext cx="7824528" cy="2551675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sz="2400"/>
            </a:pPr>
            <a:r>
              <a:t>Para nos impedir de correr e chegar bem, há algumas pedras que constantemente estarão em nosso caminho: o </a:t>
            </a:r>
            <a:r>
              <a:rPr b="1"/>
              <a:t>mundo</a:t>
            </a:r>
            <a:r>
              <a:t>, a </a:t>
            </a:r>
            <a:r>
              <a:rPr b="1"/>
              <a:t>carne</a:t>
            </a:r>
            <a:r>
              <a:t> e o </a:t>
            </a:r>
            <a:r>
              <a:rPr b="1"/>
              <a:t>diabo</a:t>
            </a:r>
            <a:r>
              <a:t>;</a:t>
            </a:r>
          </a:p>
          <a:p>
            <a:pPr>
              <a:lnSpc>
                <a:spcPct val="110000"/>
              </a:lnSpc>
              <a:defRPr sz="2400"/>
            </a:pPr>
            <a:r>
              <a:t>Antes de nos convertermos a Cristo, estes inimigos eram nossos aliados. Mas agora que estamos juntos de Jesus, eles se tornaram nossos adversários.</a:t>
            </a:r>
          </a:p>
        </p:txBody>
      </p:sp>
      <p:grpSp>
        <p:nvGrpSpPr>
          <p:cNvPr id="162" name="Rounded Rectangle 3"/>
          <p:cNvGrpSpPr/>
          <p:nvPr/>
        </p:nvGrpSpPr>
        <p:grpSpPr>
          <a:xfrm>
            <a:off x="454299" y="1029089"/>
            <a:ext cx="8689702" cy="1121210"/>
            <a:chOff x="0" y="0"/>
            <a:chExt cx="8689701" cy="1121208"/>
          </a:xfrm>
        </p:grpSpPr>
        <p:sp>
          <p:nvSpPr>
            <p:cNvPr id="160" name="Retângulo arredondado"/>
            <p:cNvSpPr/>
            <p:nvPr/>
          </p:nvSpPr>
          <p:spPr>
            <a:xfrm>
              <a:off x="0" y="0"/>
              <a:ext cx="8689702" cy="1121209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1" name="A vida cristã é como uma corrida. Nela, todos começam bem, pois a conversão a Cristo é a maior experiência que alguém pode ter. Entretanto, o que mais importa é como chegaremos ao final."/>
            <p:cNvSpPr txBox="1"/>
            <p:nvPr/>
          </p:nvSpPr>
          <p:spPr>
            <a:xfrm>
              <a:off x="100452" y="85713"/>
              <a:ext cx="8488796" cy="94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vida cristã é como uma corrida. Nela, todos começam bem, pois a conversão a Cristo é a maior experiência que alguém pode ter. Entretanto, o que mais importa é como chegaremos ao final.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1. O mundo</a:t>
            </a:r>
          </a:p>
        </p:txBody>
      </p:sp>
      <p:sp>
        <p:nvSpPr>
          <p:cNvPr id="165" name="Content Placeholder 2"/>
          <p:cNvSpPr txBox="1"/>
          <p:nvPr>
            <p:ph type="body" sz="half" idx="1"/>
          </p:nvPr>
        </p:nvSpPr>
        <p:spPr>
          <a:xfrm>
            <a:off x="362884" y="2225096"/>
            <a:ext cx="4432600" cy="2837843"/>
          </a:xfrm>
          <a:prstGeom prst="rect">
            <a:avLst/>
          </a:prstGeom>
        </p:spPr>
        <p:txBody>
          <a:bodyPr anchor="ctr"/>
          <a:lstStyle>
            <a:lvl1pPr marL="0" indent="114300">
              <a:lnSpc>
                <a:spcPct val="110000"/>
              </a:lnSpc>
              <a:spcBef>
                <a:spcPts val="600"/>
              </a:spcBef>
              <a:buSzTx/>
              <a:buNone/>
              <a:defRPr sz="2800"/>
            </a:lvl1pPr>
          </a:lstStyle>
          <a:p>
            <a:pPr/>
            <a:r>
              <a:t>Ao converter-nos a Cristo, deixamos de fazer parte do mundo e passamos a pertencer a Deus.</a:t>
            </a:r>
          </a:p>
        </p:txBody>
      </p:sp>
      <p:grpSp>
        <p:nvGrpSpPr>
          <p:cNvPr id="168" name="Rounded Rectangle 5"/>
          <p:cNvGrpSpPr/>
          <p:nvPr/>
        </p:nvGrpSpPr>
        <p:grpSpPr>
          <a:xfrm>
            <a:off x="454299" y="1081823"/>
            <a:ext cx="8689702" cy="852741"/>
            <a:chOff x="0" y="0"/>
            <a:chExt cx="8689701" cy="852740"/>
          </a:xfrm>
        </p:grpSpPr>
        <p:sp>
          <p:nvSpPr>
            <p:cNvPr id="166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7" name="O mundo aqui não é o nosso planeta. É um sistema de princípios e práticas contrários a Deus. É o estilo de vida das pessoas que não conhecem a Cristo."/>
            <p:cNvSpPr txBox="1"/>
            <p:nvPr/>
          </p:nvSpPr>
          <p:spPr>
            <a:xfrm>
              <a:off x="87347" y="103879"/>
              <a:ext cx="8515007" cy="644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O mundo aqui não é o nosso planeta. É um sistema de princípios e práticas contrários a Deus. É o estilo de vida das pessoas que não conhecem a Cristo.</a:t>
              </a:r>
            </a:p>
          </p:txBody>
        </p:sp>
      </p:grpSp>
      <p:pic>
        <p:nvPicPr>
          <p:cNvPr id="169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17258" y="2225095"/>
            <a:ext cx="2379289" cy="28378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Como vencer o mundo?</a:t>
            </a:r>
          </a:p>
        </p:txBody>
      </p:sp>
      <p:sp>
        <p:nvSpPr>
          <p:cNvPr id="172" name="Content Placeholder 2"/>
          <p:cNvSpPr txBox="1"/>
          <p:nvPr>
            <p:ph type="body" sz="half" idx="1"/>
          </p:nvPr>
        </p:nvSpPr>
        <p:spPr>
          <a:xfrm>
            <a:off x="133672" y="2074679"/>
            <a:ext cx="5957084" cy="2837843"/>
          </a:xfrm>
          <a:prstGeom prst="rect">
            <a:avLst/>
          </a:prstGeom>
        </p:spPr>
        <p:txBody>
          <a:bodyPr anchor="ctr"/>
          <a:lstStyle/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2024"/>
            </a:pPr>
            <a:r>
              <a:t>Se pensarmos de forma mundana, agiremos mundanamente;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2024"/>
            </a:pPr>
            <a:r>
              <a:t>Se pensarmos de acordo com Deus, agiremos de acordo com Ele.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2024"/>
            </a:pPr>
            <a:r>
              <a:t>Como mudar a mente? Alimentando-a com pensamentos que estejam de acordo com a Palavra de Deus e deixando de alimentá-la com pensamentos contrários a Ele.</a:t>
            </a:r>
          </a:p>
        </p:txBody>
      </p:sp>
      <p:grpSp>
        <p:nvGrpSpPr>
          <p:cNvPr id="175" name="Rounded Rectangle 5"/>
          <p:cNvGrpSpPr/>
          <p:nvPr/>
        </p:nvGrpSpPr>
        <p:grpSpPr>
          <a:xfrm>
            <a:off x="454299" y="981545"/>
            <a:ext cx="8689702" cy="852742"/>
            <a:chOff x="0" y="0"/>
            <a:chExt cx="8689701" cy="852740"/>
          </a:xfrm>
        </p:grpSpPr>
        <p:sp>
          <p:nvSpPr>
            <p:cNvPr id="173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4" name="A luta contra o mundo se encontra, primeiramente, na mente, em nossa maneira de pensar."/>
            <p:cNvSpPr txBox="1"/>
            <p:nvPr/>
          </p:nvSpPr>
          <p:spPr>
            <a:xfrm>
              <a:off x="87347" y="45985"/>
              <a:ext cx="8515007" cy="76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luta contra o mundo se encontra, primeiramente, na mente, em nossa maneira de pensar.</a:t>
              </a:r>
            </a:p>
          </p:txBody>
        </p:sp>
      </p:grpSp>
      <p:pic>
        <p:nvPicPr>
          <p:cNvPr id="17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41747" t="7027" r="7817" b="14680"/>
          <a:stretch>
            <a:fillRect/>
          </a:stretch>
        </p:blipFill>
        <p:spPr>
          <a:xfrm>
            <a:off x="6059870" y="2225095"/>
            <a:ext cx="2308249" cy="26874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 defTabSz="905255">
              <a:defRPr spc="-99" sz="4356"/>
            </a:lvl1pPr>
          </a:lstStyle>
          <a:p>
            <a:pPr/>
            <a:r>
              <a:t>2. A carne</a:t>
            </a:r>
          </a:p>
        </p:txBody>
      </p:sp>
      <p:sp>
        <p:nvSpPr>
          <p:cNvPr id="179" name="Content Placeholder 2"/>
          <p:cNvSpPr txBox="1"/>
          <p:nvPr>
            <p:ph type="body" sz="half" idx="1"/>
          </p:nvPr>
        </p:nvSpPr>
        <p:spPr>
          <a:xfrm>
            <a:off x="142660" y="2120711"/>
            <a:ext cx="5638655" cy="2925514"/>
          </a:xfrm>
          <a:prstGeom prst="rect">
            <a:avLst/>
          </a:prstGeom>
        </p:spPr>
        <p:txBody>
          <a:bodyPr anchor="ctr"/>
          <a:lstStyle/>
          <a:p>
            <a:pPr marL="339470" indent="-226313" defTabSz="905255">
              <a:lnSpc>
                <a:spcPct val="99000"/>
              </a:lnSpc>
              <a:defRPr sz="2178"/>
            </a:pPr>
            <a:r>
              <a:t>Quando nos convertemos a Cristo, o Espírito Santo passa a habitar em nós;</a:t>
            </a:r>
          </a:p>
          <a:p>
            <a:pPr marL="339470" indent="-226313" defTabSz="905255">
              <a:lnSpc>
                <a:spcPct val="99000"/>
              </a:lnSpc>
              <a:defRPr sz="2178"/>
            </a:pPr>
            <a:r>
              <a:t>Como a carne e o Espírito são duas forças opostas entre si, uma luta passa a ser travada dentro de nós;</a:t>
            </a:r>
          </a:p>
          <a:p>
            <a:pPr marL="339470" indent="-226313" defTabSz="905255">
              <a:lnSpc>
                <a:spcPct val="99000"/>
              </a:lnSpc>
              <a:defRPr sz="2178"/>
            </a:pPr>
            <a:r>
              <a:t>Quando a vontade é dominada pela carne, o resultado é o pecado. Quando é controlada pelo Espírito, o resultado é a santidade.</a:t>
            </a:r>
          </a:p>
        </p:txBody>
      </p:sp>
      <p:grpSp>
        <p:nvGrpSpPr>
          <p:cNvPr id="182" name="Rounded Rectangle 5"/>
          <p:cNvGrpSpPr/>
          <p:nvPr/>
        </p:nvGrpSpPr>
        <p:grpSpPr>
          <a:xfrm>
            <a:off x="454299" y="1048396"/>
            <a:ext cx="8689702" cy="873626"/>
            <a:chOff x="0" y="0"/>
            <a:chExt cx="8689701" cy="873624"/>
          </a:xfrm>
        </p:grpSpPr>
        <p:sp>
          <p:nvSpPr>
            <p:cNvPr id="180" name="Retângulo arredondado"/>
            <p:cNvSpPr/>
            <p:nvPr/>
          </p:nvSpPr>
          <p:spPr>
            <a:xfrm>
              <a:off x="0" y="0"/>
              <a:ext cx="8689702" cy="873625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1" name="Aqui, a carne não se refere ao corpo, mas à natureza humana tendenciosa ao pecado. É um inimigo interno que nos acompanha onde quer que estejamos."/>
            <p:cNvSpPr txBox="1"/>
            <p:nvPr/>
          </p:nvSpPr>
          <p:spPr>
            <a:xfrm>
              <a:off x="88366" y="114321"/>
              <a:ext cx="8512969" cy="6449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Aqui, a carne não se refere ao corpo, mas à natureza humana tendenciosa ao pecado. É um inimigo interno que nos acompanha onde quer que estejamos.</a:t>
              </a:r>
            </a:p>
          </p:txBody>
        </p:sp>
      </p:grpSp>
      <p:pic>
        <p:nvPicPr>
          <p:cNvPr id="183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0" t="0" r="6606" b="0"/>
          <a:stretch>
            <a:fillRect/>
          </a:stretch>
        </p:blipFill>
        <p:spPr>
          <a:xfrm>
            <a:off x="5948403" y="2685119"/>
            <a:ext cx="2308912" cy="211790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